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96" r:id="rId1"/>
  </p:sldMasterIdLst>
  <p:notesMasterIdLst>
    <p:notesMasterId r:id="rId17"/>
  </p:notesMasterIdLst>
  <p:handoutMasterIdLst>
    <p:handoutMasterId r:id="rId18"/>
  </p:handoutMasterIdLst>
  <p:sldIdLst>
    <p:sldId id="290" r:id="rId2"/>
    <p:sldId id="259" r:id="rId3"/>
    <p:sldId id="291" r:id="rId4"/>
    <p:sldId id="357" r:id="rId5"/>
    <p:sldId id="326" r:id="rId6"/>
    <p:sldId id="359" r:id="rId7"/>
    <p:sldId id="358" r:id="rId8"/>
    <p:sldId id="360" r:id="rId9"/>
    <p:sldId id="361" r:id="rId10"/>
    <p:sldId id="363" r:id="rId11"/>
    <p:sldId id="365" r:id="rId12"/>
    <p:sldId id="364" r:id="rId13"/>
    <p:sldId id="366" r:id="rId14"/>
    <p:sldId id="362" r:id="rId15"/>
    <p:sldId id="356" r:id="rId16"/>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3"/>
  </p:normalViewPr>
  <p:slideViewPr>
    <p:cSldViewPr>
      <p:cViewPr varScale="1">
        <p:scale>
          <a:sx n="103" d="100"/>
          <a:sy n="103" d="100"/>
        </p:scale>
        <p:origin x="188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F176D04-D40F-4506-BC41-78000B6C129E}" type="datetimeFigureOut">
              <a:rPr lang="fr-FR" smtClean="0"/>
              <a:pPr/>
              <a:t>22/07/2019</a:t>
            </a:fld>
            <a:endParaRPr lang="fr-FR"/>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A656D14-421D-4D5B-BBA5-96CD622A725A}" type="slidenum">
              <a:rPr lang="fr-FR" smtClean="0"/>
              <a:pPr/>
              <a:t>‹#›</a:t>
            </a:fld>
            <a:endParaRPr lang="fr-FR"/>
          </a:p>
        </p:txBody>
      </p:sp>
    </p:spTree>
    <p:extLst>
      <p:ext uri="{BB962C8B-B14F-4D97-AF65-F5344CB8AC3E}">
        <p14:creationId xmlns:p14="http://schemas.microsoft.com/office/powerpoint/2010/main" val="600843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13B65E2-D4B2-4229-A216-367DB99AF8DA}" type="datetimeFigureOut">
              <a:rPr lang="fr-FR" smtClean="0"/>
              <a:pPr/>
              <a:t>22/07/2019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C4B5EE5-9975-4CCF-B61C-CE3E0EE72A8D}" type="slidenum">
              <a:rPr lang="fr-FR" smtClean="0"/>
              <a:pPr/>
              <a:t>‹#›</a:t>
            </a:fld>
            <a:endParaRPr lang="fr-FR"/>
          </a:p>
        </p:txBody>
      </p:sp>
    </p:spTree>
    <p:extLst>
      <p:ext uri="{BB962C8B-B14F-4D97-AF65-F5344CB8AC3E}">
        <p14:creationId xmlns:p14="http://schemas.microsoft.com/office/powerpoint/2010/main" val="359163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C4B5EE5-9975-4CCF-B61C-CE3E0EE72A8D}" type="slidenum">
              <a:rPr lang="fr-FR" smtClean="0"/>
              <a:pPr/>
              <a:t>15</a:t>
            </a:fld>
            <a:endParaRPr lang="fr-FR"/>
          </a:p>
        </p:txBody>
      </p:sp>
    </p:spTree>
    <p:extLst>
      <p:ext uri="{BB962C8B-B14F-4D97-AF65-F5344CB8AC3E}">
        <p14:creationId xmlns:p14="http://schemas.microsoft.com/office/powerpoint/2010/main" val="3480253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078E6B0-63F5-4327-9D2D-469DDC1C028C}" type="datetime1">
              <a:rPr lang="fr-FR" smtClean="0"/>
              <a:pPr/>
              <a:t>22/07/2019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074919D0-6E90-4B99-B05D-9AFAEFB32E14}" type="slidenum">
              <a:rPr lang="fr-FR" smtClean="0"/>
              <a:pPr/>
              <a:t>‹#›</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F82BE24-3B11-42F5-93B6-70FB0B65D69F}" type="datetime1">
              <a:rPr lang="fr-FR" smtClean="0"/>
              <a:pPr/>
              <a:t>22/07/2019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4919D0-6E90-4B99-B05D-9AFAEFB32E14}"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E8EE67A-3EA9-495F-ACFB-53684FC8D008}" type="datetime1">
              <a:rPr lang="fr-FR" smtClean="0"/>
              <a:pPr/>
              <a:t>22/07/2019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4919D0-6E90-4B99-B05D-9AFAEFB32E14}"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6FA8F808-360B-412D-BE23-C89CCA4A9FE3}" type="datetime1">
              <a:rPr lang="fr-FR" smtClean="0"/>
              <a:pPr/>
              <a:t>22/07/2019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4919D0-6E90-4B99-B05D-9AFAEFB32E14}" type="slidenum">
              <a:rPr lang="fr-FR" smtClean="0"/>
              <a:pPr/>
              <a:t>‹#›</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C6DCF3C2-1F82-475A-BD1C-6EA2625F8DE1}" type="datetime1">
              <a:rPr lang="fr-FR" smtClean="0"/>
              <a:pPr/>
              <a:t>22/07/2019</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074919D0-6E90-4B99-B05D-9AFAEFB32E14}"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A4D2967C-41E2-4353-B575-953AC47CBF1D}" type="datetime1">
              <a:rPr lang="fr-FR" smtClean="0"/>
              <a:pPr/>
              <a:t>22/07/2019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4919D0-6E90-4B99-B05D-9AFAEFB32E14}" type="slidenum">
              <a:rPr lang="fr-FR" smtClean="0"/>
              <a:pPr/>
              <a:t>‹#›</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7890915B-A995-4050-8A17-D7E8150431DF}" type="datetime1">
              <a:rPr lang="fr-FR" smtClean="0"/>
              <a:pPr/>
              <a:t>22/07/2019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74919D0-6E90-4B99-B05D-9AFAEFB32E14}" type="slidenum">
              <a:rPr lang="fr-FR" smtClean="0"/>
              <a:pPr/>
              <a:t>‹#›</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120E87D6-1018-4C63-B828-09FDDA84A413}" type="datetime1">
              <a:rPr lang="fr-FR" smtClean="0"/>
              <a:pPr/>
              <a:t>22/07/2019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74919D0-6E90-4B99-B05D-9AFAEFB32E14}"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6904C8-4761-49DE-B2F2-0789FBDAC78F}" type="datetime1">
              <a:rPr lang="fr-FR" smtClean="0"/>
              <a:pPr/>
              <a:t>22/07/2019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74919D0-6E90-4B99-B05D-9AFAEFB32E14}"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7CCC7889-A30E-4C52-932D-3819DE43DC6B}" type="datetime1">
              <a:rPr lang="fr-FR" smtClean="0"/>
              <a:pPr/>
              <a:t>22/07/2019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4919D0-6E90-4B99-B05D-9AFAEFB32E14}" type="slidenum">
              <a:rPr lang="fr-FR" smtClean="0"/>
              <a:pPr/>
              <a:t>‹#›</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AB0E756-4E9E-4DE2-919D-DAB24BD938FA}" type="datetime1">
              <a:rPr lang="fr-FR" smtClean="0"/>
              <a:pPr/>
              <a:t>22/07/2019</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074919D0-6E90-4B99-B05D-9AFAEFB32E14}" type="slidenum">
              <a:rPr lang="fr-FR" smtClean="0"/>
              <a:pPr/>
              <a:t>‹#›</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A13160B-D24D-4B17-AC5E-7E39D98F2E6F}" type="datetime1">
              <a:rPr lang="fr-FR" smtClean="0"/>
              <a:pPr/>
              <a:t>22/07/2019</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74919D0-6E90-4B99-B05D-9AFAEFB32E14}"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214282" y="3200400"/>
            <a:ext cx="8929718" cy="3443310"/>
          </a:xfrm>
        </p:spPr>
        <p:txBody>
          <a:bodyPr>
            <a:normAutofit/>
          </a:bodyPr>
          <a:lstStyle/>
          <a:p>
            <a:endParaRPr lang="fr-FR" sz="2400" dirty="0"/>
          </a:p>
          <a:p>
            <a:endParaRPr lang="fr-FR" sz="2400" dirty="0"/>
          </a:p>
          <a:p>
            <a:r>
              <a:rPr lang="fr-FR" sz="2400" b="1" dirty="0">
                <a:latin typeface="Arial" panose="020B0604020202020204" pitchFamily="34" charset="0"/>
                <a:cs typeface="Arial" panose="020B0604020202020204" pitchFamily="34" charset="0"/>
              </a:rPr>
              <a:t> Serge Clotaire </a:t>
            </a:r>
            <a:r>
              <a:rPr lang="fr-FR" sz="2400" b="1" dirty="0" err="1">
                <a:latin typeface="Arial" panose="020B0604020202020204" pitchFamily="34" charset="0"/>
                <a:cs typeface="Arial" panose="020B0604020202020204" pitchFamily="34" charset="0"/>
              </a:rPr>
              <a:t>Billong</a:t>
            </a:r>
            <a:endParaRPr lang="fr-FR" sz="2400" b="1" dirty="0">
              <a:latin typeface="Arial" panose="020B0604020202020204" pitchFamily="34" charset="0"/>
              <a:cs typeface="Arial" panose="020B0604020202020204" pitchFamily="34" charset="0"/>
            </a:endParaRPr>
          </a:p>
          <a:p>
            <a:r>
              <a:rPr lang="fr-FR" sz="2400" b="1" dirty="0">
                <a:latin typeface="Arial" panose="020B0604020202020204" pitchFamily="34" charset="0"/>
                <a:cs typeface="Arial" panose="020B0604020202020204" pitchFamily="34" charset="0"/>
              </a:rPr>
              <a:t>Senior </a:t>
            </a:r>
            <a:r>
              <a:rPr lang="fr-FR" sz="2400" b="1" dirty="0" err="1">
                <a:latin typeface="Arial" panose="020B0604020202020204" pitchFamily="34" charset="0"/>
                <a:cs typeface="Arial" panose="020B0604020202020204" pitchFamily="34" charset="0"/>
              </a:rPr>
              <a:t>Lecturer</a:t>
            </a:r>
            <a:r>
              <a:rPr lang="fr-FR" sz="2400" b="1" dirty="0">
                <a:latin typeface="Arial" panose="020B0604020202020204" pitchFamily="34" charset="0"/>
                <a:cs typeface="Arial" panose="020B0604020202020204" pitchFamily="34" charset="0"/>
              </a:rPr>
              <a:t> / FMBS-UY1</a:t>
            </a:r>
          </a:p>
          <a:p>
            <a:r>
              <a:rPr lang="fr-FR" sz="2400" dirty="0">
                <a:latin typeface="Arial" panose="020B0604020202020204" pitchFamily="34" charset="0"/>
                <a:cs typeface="Arial" panose="020B0604020202020204" pitchFamily="34" charset="0"/>
              </a:rPr>
              <a:t>National </a:t>
            </a:r>
            <a:r>
              <a:rPr lang="en-US" sz="2400" dirty="0">
                <a:latin typeface="Arial" panose="020B0604020202020204" pitchFamily="34" charset="0"/>
                <a:cs typeface="Arial" panose="020B0604020202020204" pitchFamily="34" charset="0"/>
              </a:rPr>
              <a:t>Coordinator</a:t>
            </a:r>
            <a:r>
              <a:rPr lang="fr-FR" sz="2400" dirty="0">
                <a:latin typeface="Arial" panose="020B0604020202020204" pitchFamily="34" charset="0"/>
                <a:cs typeface="Arial" panose="020B0604020202020204" pitchFamily="34" charset="0"/>
              </a:rPr>
              <a:t> SPSER / GTC/ CNLS-</a:t>
            </a:r>
            <a:r>
              <a:rPr lang="fr-FR" sz="2400" dirty="0" err="1">
                <a:latin typeface="Arial" panose="020B0604020202020204" pitchFamily="34" charset="0"/>
                <a:cs typeface="Arial" panose="020B0604020202020204" pitchFamily="34" charset="0"/>
              </a:rPr>
              <a:t>Cameroon</a:t>
            </a:r>
            <a:endParaRPr lang="fr-FR" sz="2400" dirty="0">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074919D0-6E90-4B99-B05D-9AFAEFB32E14}" type="slidenum">
              <a:rPr lang="fr-FR" smtClean="0"/>
              <a:pPr/>
              <a:t>1</a:t>
            </a:fld>
            <a:endParaRPr lang="fr-FR"/>
          </a:p>
        </p:txBody>
      </p:sp>
      <p:sp>
        <p:nvSpPr>
          <p:cNvPr id="4" name="Titre 3"/>
          <p:cNvSpPr>
            <a:spLocks noGrp="1"/>
          </p:cNvSpPr>
          <p:nvPr>
            <p:ph type="ctrTitle"/>
          </p:nvPr>
        </p:nvSpPr>
        <p:spPr>
          <a:xfrm>
            <a:off x="285720" y="1428736"/>
            <a:ext cx="8678768" cy="1547219"/>
          </a:xfrm>
        </p:spPr>
        <p:txBody>
          <a:bodyPr>
            <a:noAutofit/>
          </a:bodyPr>
          <a:lstStyle/>
          <a:p>
            <a:br>
              <a:rPr lang="fr-FR" sz="2800" b="1" dirty="0"/>
            </a:br>
            <a:r>
              <a:rPr lang="fr-FR" sz="2800" b="1" dirty="0"/>
              <a:t>USE OF RESEARCH  EVIDENCE  IN THE IMPLEMENTATION OF AIDS CONTROL PROGRAMS IN CAMEROON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b="1" dirty="0">
                <a:solidFill>
                  <a:prstClr val="black"/>
                </a:solidFill>
                <a:latin typeface="Arial" panose="020B0604020202020204" pitchFamily="34" charset="0"/>
                <a:ea typeface="+mn-ea"/>
                <a:cs typeface="Arial" panose="020B0604020202020204" pitchFamily="34" charset="0"/>
              </a:rPr>
              <a:t>USE OF DATA</a:t>
            </a:r>
            <a:endParaRPr lang="fr-FR" sz="36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50590" y="1124744"/>
            <a:ext cx="8136904" cy="5878532"/>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How interventions that worked well and those that did not work were important for decision-making</a:t>
            </a:r>
          </a:p>
          <a:p>
            <a:endParaRPr lang="en-US" sz="2000" b="1"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Very few studies are conducted in Cameroon to evaluate interventions that have been implemented</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Studies carried out are essentially impact assessments, epidemiological surveys or other studies to obtain targets and determine interventions sites</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 process evaluation of interventions is usually not carried out</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It is therefore difficult to know the determinants of the results obtained in case of success or failure, so as to improve on future interventions</a:t>
            </a:r>
          </a:p>
          <a:p>
            <a:r>
              <a:rPr lang="en-US" sz="2000" dirty="0">
                <a:latin typeface="Arial" panose="020B0604020202020204" pitchFamily="34" charset="0"/>
                <a:cs typeface="Arial" panose="020B0604020202020204" pitchFamily="34" charset="0"/>
              </a:rPr>
              <a:t>     Or to document and disseminate best practices</a:t>
            </a:r>
          </a:p>
          <a:p>
            <a:endParaRPr lang="en-US" sz="2000" dirty="0">
              <a:solidFill>
                <a:srgbClr val="FF0000"/>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933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b="1" dirty="0">
                <a:solidFill>
                  <a:prstClr val="black"/>
                </a:solidFill>
                <a:latin typeface="Arial" panose="020B0604020202020204" pitchFamily="34" charset="0"/>
                <a:ea typeface="+mn-ea"/>
                <a:cs typeface="Arial" panose="020B0604020202020204" pitchFamily="34" charset="0"/>
              </a:rPr>
              <a:t>USE OF DATA</a:t>
            </a:r>
            <a:endParaRPr lang="fr-FR" sz="54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50590" y="1124744"/>
            <a:ext cx="8136904" cy="6155531"/>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How interventions that worked well and those that did not work were important for decision-making</a:t>
            </a:r>
          </a:p>
          <a:p>
            <a:pPr marL="342900" indent="-342900">
              <a:buFont typeface="Wingdings" panose="05000000000000000000" pitchFamily="2" charset="2"/>
              <a:buChar char="q"/>
            </a:pPr>
            <a:endParaRPr lang="en-US" sz="2000" b="1" dirty="0">
              <a:solidFill>
                <a:prstClr val="black"/>
              </a:solidFill>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Nevertheless we can note the following: </a:t>
            </a:r>
          </a:p>
          <a:p>
            <a:endParaRPr lang="en-US"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An assessment of HIV rapid test results in 2014 showed a very high rate of errors amongst pregnant women. Almost 20% of errors (most of them pre-analytic), had all the consequences that we can imagine</a:t>
            </a:r>
          </a:p>
          <a:p>
            <a:pPr marL="342900" indent="-342900"/>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 decision was taken to widely scale up a proficiency testing program for HIV rapid diagnostic tests in the country</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 new assessment was done in 2018, showing a significant improvement in the quality of HIV rapid test results, with an error </a:t>
            </a:r>
            <a:r>
              <a:rPr lang="en-US" sz="2000">
                <a:latin typeface="Arial" panose="020B0604020202020204" pitchFamily="34" charset="0"/>
                <a:cs typeface="Arial" panose="020B0604020202020204" pitchFamily="34" charset="0"/>
              </a:rPr>
              <a:t>rate that decreased from 20% to 7</a:t>
            </a:r>
            <a:r>
              <a:rPr lang="en-US" sz="2000" dirty="0">
                <a:latin typeface="Arial" panose="020B0604020202020204" pitchFamily="34" charset="0"/>
                <a:cs typeface="Arial" panose="020B0604020202020204" pitchFamily="34" charset="0"/>
              </a:rPr>
              <a:t>% </a:t>
            </a:r>
          </a:p>
          <a:p>
            <a:endParaRPr lang="en-US" sz="2000" dirty="0">
              <a:solidFill>
                <a:srgbClr val="FF0000"/>
              </a:solidFill>
              <a:latin typeface="Arial" panose="020B0604020202020204" pitchFamily="34" charset="0"/>
              <a:cs typeface="Arial" panose="020B0604020202020204" pitchFamily="34" charset="0"/>
            </a:endParaRPr>
          </a:p>
          <a:p>
            <a:endParaRPr lang="en-US" sz="2000" dirty="0">
              <a:solidFill>
                <a:srgbClr val="FF0000"/>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91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b="1" dirty="0">
                <a:solidFill>
                  <a:prstClr val="black"/>
                </a:solidFill>
                <a:latin typeface="Arial" panose="020B0604020202020204" pitchFamily="34" charset="0"/>
                <a:ea typeface="+mn-ea"/>
                <a:cs typeface="Arial" panose="020B0604020202020204" pitchFamily="34" charset="0"/>
              </a:rPr>
              <a:t>USE OF DATA</a:t>
            </a:r>
            <a:endParaRPr lang="fr-FR" sz="54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50590" y="1124744"/>
            <a:ext cx="8136904" cy="4093428"/>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What are the "best" data for making decisions about programs?</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At present, we think that programs have routine data which is an important source of very little used strategic information</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Program impact and impact monitoring data should continue to be updated on a regular basis (DHS, IBBS, SSS, ...) on different sub populations</a:t>
            </a:r>
          </a:p>
          <a:p>
            <a:endParaRPr lang="en-US" sz="2000" dirty="0">
              <a:solidFill>
                <a:srgbClr val="FF0000"/>
              </a:solidFill>
              <a:latin typeface="Arial" panose="020B0604020202020204" pitchFamily="34" charset="0"/>
              <a:cs typeface="Arial" panose="020B0604020202020204" pitchFamily="34" charset="0"/>
            </a:endParaRPr>
          </a:p>
          <a:p>
            <a:endParaRPr lang="en-US" sz="2000" dirty="0">
              <a:solidFill>
                <a:srgbClr val="FF0000"/>
              </a:solidFill>
              <a:latin typeface="Arial" panose="020B0604020202020204" pitchFamily="34" charset="0"/>
              <a:cs typeface="Arial" panose="020B0604020202020204" pitchFamily="34" charset="0"/>
            </a:endParaRPr>
          </a:p>
          <a:p>
            <a:endParaRPr lang="en-US" sz="2000" dirty="0">
              <a:solidFill>
                <a:prstClr val="black"/>
              </a:solidFill>
              <a:latin typeface="Arial" panose="020B0604020202020204" pitchFamily="34" charset="0"/>
              <a:cs typeface="Arial" panose="020B0604020202020204" pitchFamily="34" charset="0"/>
            </a:endParaRPr>
          </a:p>
          <a:p>
            <a:endParaRPr lang="en-US"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97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b="1" dirty="0">
                <a:solidFill>
                  <a:prstClr val="black"/>
                </a:solidFill>
                <a:latin typeface="Arial" panose="020B0604020202020204" pitchFamily="34" charset="0"/>
                <a:ea typeface="+mn-ea"/>
                <a:cs typeface="Arial" panose="020B0604020202020204" pitchFamily="34" charset="0"/>
              </a:rPr>
              <a:t>USE OF DATA</a:t>
            </a:r>
            <a:endParaRPr lang="fr-FR" sz="54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50590" y="1124744"/>
            <a:ext cx="8136904" cy="4585871"/>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What are the "best" data for making decisions about programs?</a:t>
            </a:r>
          </a:p>
          <a:p>
            <a:endParaRPr lang="en-US" sz="2000" dirty="0">
              <a:solidFill>
                <a:srgbClr val="FF000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Evaluative data of the interventions are cruelly lacking and need to be carried out</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For example, following the studies which showed that the retention of the patients was very low, a large number of psycho-social workers were recruited at a very high cost</a:t>
            </a:r>
          </a:p>
          <a:p>
            <a:pPr marL="342900" indent="-342900"/>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But the improvement in retention is slow. It would have been important to analyze or evaluate this intervention given its very high cost</a:t>
            </a:r>
          </a:p>
          <a:p>
            <a:endParaRPr lang="en-US" sz="1600" dirty="0">
              <a:solidFill>
                <a:prstClr val="black"/>
              </a:solidFill>
              <a:latin typeface="Arial" panose="020B0604020202020204" pitchFamily="34" charset="0"/>
              <a:cs typeface="Arial" panose="020B0604020202020204" pitchFamily="34" charset="0"/>
            </a:endParaRPr>
          </a:p>
          <a:p>
            <a:endParaRPr lang="en-US"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19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b="1" dirty="0">
                <a:solidFill>
                  <a:prstClr val="black"/>
                </a:solidFill>
                <a:latin typeface="Arial" panose="020B0604020202020204" pitchFamily="34" charset="0"/>
                <a:ea typeface="+mn-ea"/>
                <a:cs typeface="Arial" panose="020B0604020202020204" pitchFamily="34" charset="0"/>
              </a:rPr>
              <a:t>CONCLUSION</a:t>
            </a:r>
            <a:endParaRPr lang="fr-FR" sz="54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50590" y="1124744"/>
            <a:ext cx="8136904" cy="6678751"/>
          </a:xfrm>
          <a:prstGeom prst="rect">
            <a:avLst/>
          </a:prstGeom>
          <a:noFill/>
        </p:spPr>
        <p:txBody>
          <a:bodyPr wrap="square" rtlCol="0">
            <a:spAutoFit/>
          </a:bodyPr>
          <a:lstStyle/>
          <a:p>
            <a:r>
              <a:rPr lang="en-US" sz="2000" dirty="0">
                <a:solidFill>
                  <a:prstClr val="black"/>
                </a:solidFill>
                <a:latin typeface="Arial" panose="020B0604020202020204" pitchFamily="34" charset="0"/>
                <a:cs typeface="Arial" panose="020B0604020202020204" pitchFamily="34" charset="0"/>
              </a:rPr>
              <a:t>In Cameroon, </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Research results on HIV are consistently and regularly used for decision making</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Particularly during planning activities </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We strongly believe, we have a good experience on this HIV topic and, </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The successful use of research results is associated to the fact that stakeholders are involved at all levels (including strategic and operational) from inception to production and validation of results</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We are now being challenged by efforts to having a specific research agenda on HIV which include evaluative research</a:t>
            </a:r>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98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7E6E748-6899-48F4-97F9-ABBA3866AD8E}"/>
              </a:ext>
            </a:extLst>
          </p:cNvPr>
          <p:cNvPicPr>
            <a:picLocks noChangeAspect="1"/>
          </p:cNvPicPr>
          <p:nvPr/>
        </p:nvPicPr>
        <p:blipFill>
          <a:blip r:embed="rId3" cstate="print"/>
          <a:stretch>
            <a:fillRect/>
          </a:stretch>
        </p:blipFill>
        <p:spPr>
          <a:xfrm>
            <a:off x="827584" y="1106741"/>
            <a:ext cx="7416824" cy="4986555"/>
          </a:xfrm>
          <a:prstGeom prst="rect">
            <a:avLst/>
          </a:prstGeom>
        </p:spPr>
      </p:pic>
      <p:sp>
        <p:nvSpPr>
          <p:cNvPr id="4" name="ZoneTexte 3"/>
          <p:cNvSpPr txBox="1"/>
          <p:nvPr/>
        </p:nvSpPr>
        <p:spPr>
          <a:xfrm>
            <a:off x="1619672" y="4797152"/>
            <a:ext cx="5472608" cy="923330"/>
          </a:xfrm>
          <a:prstGeom prst="rect">
            <a:avLst/>
          </a:prstGeom>
          <a:noFill/>
        </p:spPr>
        <p:txBody>
          <a:bodyPr wrap="square" rtlCol="0">
            <a:spAutoFit/>
          </a:bodyPr>
          <a:lstStyle/>
          <a:p>
            <a:pPr algn="ctr"/>
            <a:r>
              <a:rPr lang="fr-FR" sz="54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23121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4525" y="188640"/>
            <a:ext cx="7772400" cy="922114"/>
          </a:xfrm>
        </p:spPr>
        <p:txBody>
          <a:bodyPr>
            <a:normAutofit/>
          </a:bodyPr>
          <a:lstStyle/>
          <a:p>
            <a:pPr algn="ctr"/>
            <a:r>
              <a:rPr lang="en-GB" sz="3600" b="1" dirty="0">
                <a:latin typeface="Arial" panose="020B0604020202020204" pitchFamily="34" charset="0"/>
                <a:cs typeface="Arial" panose="020B0604020202020204" pitchFamily="34" charset="0"/>
              </a:rPr>
              <a:t>AGENDA</a:t>
            </a:r>
          </a:p>
        </p:txBody>
      </p:sp>
      <p:sp>
        <p:nvSpPr>
          <p:cNvPr id="4" name="Espace réservé du numéro de diapositive 3"/>
          <p:cNvSpPr>
            <a:spLocks noGrp="1"/>
          </p:cNvSpPr>
          <p:nvPr>
            <p:ph type="sldNum" sz="quarter" idx="12"/>
          </p:nvPr>
        </p:nvSpPr>
        <p:spPr/>
        <p:txBody>
          <a:bodyPr/>
          <a:lstStyle/>
          <a:p>
            <a:fld id="{074919D0-6E90-4B99-B05D-9AFAEFB32E14}" type="slidenum">
              <a:rPr lang="fr-FR" smtClean="0"/>
              <a:pPr/>
              <a:t>2</a:t>
            </a:fld>
            <a:endParaRPr lang="fr-FR"/>
          </a:p>
        </p:txBody>
      </p:sp>
      <p:sp>
        <p:nvSpPr>
          <p:cNvPr id="3" name="Espace réservé du contenu 2"/>
          <p:cNvSpPr>
            <a:spLocks noGrp="1"/>
          </p:cNvSpPr>
          <p:nvPr>
            <p:ph sz="quarter" idx="1"/>
          </p:nvPr>
        </p:nvSpPr>
        <p:spPr>
          <a:xfrm>
            <a:off x="285720" y="1412776"/>
            <a:ext cx="8501122" cy="4797524"/>
          </a:xfrm>
        </p:spPr>
        <p:txBody>
          <a:bodyPr>
            <a:normAutofit fontScale="92500" lnSpcReduction="20000"/>
          </a:bodyPr>
          <a:lstStyle/>
          <a:p>
            <a:pPr>
              <a:lnSpc>
                <a:spcPct val="200000"/>
              </a:lnSpc>
            </a:pPr>
            <a:r>
              <a:rPr lang="en-US" dirty="0">
                <a:latin typeface="Arial" panose="020B0604020202020204" pitchFamily="34" charset="0"/>
                <a:cs typeface="Arial" panose="020B0604020202020204" pitchFamily="34" charset="0"/>
              </a:rPr>
              <a:t>INTRODUCTION</a:t>
            </a:r>
          </a:p>
          <a:p>
            <a:pPr lvl="1">
              <a:lnSpc>
                <a:spcPct val="200000"/>
              </a:lnSpc>
            </a:pPr>
            <a:r>
              <a:rPr lang="en-US" dirty="0">
                <a:latin typeface="Arial" panose="020B0604020202020204" pitchFamily="34" charset="0"/>
                <a:cs typeface="Arial" panose="020B0604020202020204" pitchFamily="34" charset="0"/>
              </a:rPr>
              <a:t>Country Profile / HIV summary data</a:t>
            </a:r>
          </a:p>
          <a:p>
            <a:pPr lvl="1">
              <a:lnSpc>
                <a:spcPct val="200000"/>
              </a:lnSpc>
            </a:pPr>
            <a:r>
              <a:rPr lang="en-US" dirty="0">
                <a:latin typeface="Arial" panose="020B0604020202020204" pitchFamily="34" charset="0"/>
                <a:cs typeface="Arial" panose="020B0604020202020204" pitchFamily="34" charset="0"/>
              </a:rPr>
              <a:t>Domains and stakeholders of HIV and AIDS research in Cameroon</a:t>
            </a:r>
          </a:p>
          <a:p>
            <a:pPr>
              <a:lnSpc>
                <a:spcPct val="200000"/>
              </a:lnSpc>
            </a:pPr>
            <a:r>
              <a:rPr lang="en-US" dirty="0">
                <a:latin typeface="Arial" panose="020B0604020202020204" pitchFamily="34" charset="0"/>
                <a:cs typeface="Arial" panose="020B0604020202020204" pitchFamily="34" charset="0"/>
              </a:rPr>
              <a:t>USE of DATA  as evidence-base for prevention, care and treatment programs</a:t>
            </a:r>
          </a:p>
          <a:p>
            <a:pPr>
              <a:lnSpc>
                <a:spcPct val="200000"/>
              </a:lnSpc>
            </a:pPr>
            <a:r>
              <a:rPr lang="en-US" dirty="0">
                <a:latin typeface="Arial" panose="020B0604020202020204" pitchFamily="34" charset="0"/>
                <a:cs typeface="Arial" panose="020B0604020202020204" pitchFamily="34" charset="0"/>
              </a:rPr>
              <a:t>CONCLUSION</a:t>
            </a:r>
          </a:p>
          <a:p>
            <a:pPr marL="0" indent="0">
              <a:lnSpc>
                <a:spcPct val="200000"/>
              </a:lnSpc>
              <a:buNone/>
            </a:pPr>
            <a:endParaRPr lang="en-US" dirty="0"/>
          </a:p>
          <a:p>
            <a:pPr>
              <a:lnSpc>
                <a:spcPct val="200000"/>
              </a:lnSpc>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395536" y="-27384"/>
            <a:ext cx="8676456" cy="831304"/>
          </a:xfrm>
        </p:spPr>
        <p:txBody>
          <a:bodyPr>
            <a:normAutofit/>
          </a:bodyPr>
          <a:lstStyle/>
          <a:p>
            <a:r>
              <a:rPr lang="fr-FR" sz="3600" b="1" dirty="0">
                <a:latin typeface="Arial" panose="020B0604020202020204" pitchFamily="34" charset="0"/>
                <a:cs typeface="Arial" panose="020B0604020202020204" pitchFamily="34" charset="0"/>
              </a:rPr>
              <a:t>INTRODUCTION / </a:t>
            </a:r>
            <a:r>
              <a:rPr lang="fr-FR" sz="2400" dirty="0">
                <a:latin typeface="Arial" panose="020B0604020202020204" pitchFamily="34" charset="0"/>
                <a:cs typeface="Arial" panose="020B0604020202020204" pitchFamily="34" charset="0"/>
              </a:rPr>
              <a:t>COUNTRY PROFILE</a:t>
            </a:r>
            <a:endParaRPr lang="fr-FR" sz="2800"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pic>
        <p:nvPicPr>
          <p:cNvPr id="6" name="Espace réservé du contenu 3"/>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020" y="1166018"/>
            <a:ext cx="3150809" cy="4525963"/>
          </a:xfrm>
          <a:prstGeom prst="rect">
            <a:avLst/>
          </a:prstGeom>
          <a:noFill/>
          <a:ln>
            <a:noFill/>
          </a:ln>
        </p:spPr>
      </p:pic>
      <p:sp>
        <p:nvSpPr>
          <p:cNvPr id="7" name="Rectangle 6"/>
          <p:cNvSpPr/>
          <p:nvPr/>
        </p:nvSpPr>
        <p:spPr>
          <a:xfrm>
            <a:off x="3405968" y="803920"/>
            <a:ext cx="5572132" cy="6613349"/>
          </a:xfrm>
          <a:prstGeom prst="rect">
            <a:avLst/>
          </a:prstGeom>
        </p:spPr>
        <p:txBody>
          <a:bodyPr wrap="square">
            <a:spAutoFit/>
          </a:bodyPr>
          <a:lstStyle/>
          <a:p>
            <a:pPr>
              <a:lnSpc>
                <a:spcPct val="150000"/>
              </a:lnSpc>
            </a:pPr>
            <a:endParaRPr lang="en-US" sz="1050" dirty="0">
              <a:latin typeface="Arial" panose="020B0604020202020204" pitchFamily="34" charset="0"/>
              <a:cs typeface="Arial" panose="020B0604020202020204" pitchFamily="34" charset="0"/>
            </a:endParaRPr>
          </a:p>
          <a:p>
            <a:pPr>
              <a:lnSpc>
                <a:spcPct val="150000"/>
              </a:lnSpc>
              <a:buFont typeface="Wingdings" pitchFamily="2" charset="2"/>
              <a:buChar char="Ø"/>
            </a:pPr>
            <a:r>
              <a:rPr lang="fr-FR" sz="2000" dirty="0">
                <a:latin typeface="Arial" panose="020B0604020202020204" pitchFamily="34" charset="0"/>
                <a:cs typeface="Arial" panose="020B0604020202020204" pitchFamily="34" charset="0"/>
              </a:rPr>
              <a:t>Central </a:t>
            </a:r>
            <a:r>
              <a:rPr lang="fr-FR" sz="2000" dirty="0" err="1">
                <a:latin typeface="Arial" panose="020B0604020202020204" pitchFamily="34" charset="0"/>
                <a:cs typeface="Arial" panose="020B0604020202020204" pitchFamily="34" charset="0"/>
              </a:rPr>
              <a:t>Africa</a:t>
            </a:r>
            <a:r>
              <a:rPr lang="fr-FR" sz="2000" dirty="0">
                <a:latin typeface="Arial" panose="020B0604020202020204" pitchFamily="34" charset="0"/>
                <a:cs typeface="Arial" panose="020B0604020202020204" pitchFamily="34" charset="0"/>
              </a:rPr>
              <a:t>: 24 000 000 </a:t>
            </a:r>
            <a:r>
              <a:rPr lang="en-US" sz="2000" dirty="0">
                <a:latin typeface="Arial" panose="020B0604020202020204" pitchFamily="34" charset="0"/>
                <a:cs typeface="Arial" panose="020B0604020202020204" pitchFamily="34" charset="0"/>
              </a:rPr>
              <a:t>inhabitants</a:t>
            </a:r>
          </a:p>
          <a:p>
            <a:pPr>
              <a:lnSpc>
                <a:spcPct val="150000"/>
              </a:lnSpc>
              <a:buFont typeface="Wingdings" pitchFamily="2" charset="2"/>
              <a:buChar char="Ø"/>
            </a:pPr>
            <a:r>
              <a:rPr lang="en-US" sz="2000" dirty="0">
                <a:latin typeface="Arial" panose="020B0604020202020204" pitchFamily="34" charset="0"/>
                <a:cs typeface="Arial" panose="020B0604020202020204" pitchFamily="34" charset="0"/>
              </a:rPr>
              <a:t>2,7% prevalence of HIV(DHS 2018)</a:t>
            </a:r>
          </a:p>
          <a:p>
            <a:endParaRPr lang="en-US" sz="1400" dirty="0">
              <a:latin typeface="Arial" panose="020B0604020202020204" pitchFamily="34" charset="0"/>
              <a:cs typeface="Arial" panose="020B0604020202020204" pitchFamily="34" charset="0"/>
            </a:endParaRPr>
          </a:p>
          <a:p>
            <a:pPr>
              <a:buFont typeface="Wingdings" pitchFamily="2" charset="2"/>
              <a:buChar char="Ø"/>
            </a:pPr>
            <a:r>
              <a:rPr lang="en-US" sz="2000" dirty="0">
                <a:latin typeface="Arial" panose="020B0604020202020204" pitchFamily="34" charset="0"/>
                <a:cs typeface="Arial" panose="020B0604020202020204" pitchFamily="34" charset="0"/>
              </a:rPr>
              <a:t>500 000 PLWHIV</a:t>
            </a:r>
          </a:p>
          <a:p>
            <a:pPr>
              <a:buFont typeface="Wingdings" pitchFamily="2" charset="2"/>
              <a:buChar char="Ø"/>
            </a:pPr>
            <a:endParaRPr lang="en-US" sz="1400" dirty="0">
              <a:latin typeface="Arial" panose="020B0604020202020204" pitchFamily="34" charset="0"/>
              <a:cs typeface="Arial" panose="020B0604020202020204" pitchFamily="34" charset="0"/>
            </a:endParaRPr>
          </a:p>
          <a:p>
            <a:pPr>
              <a:buFont typeface="Wingdings" pitchFamily="2" charset="2"/>
              <a:buChar char="Ø"/>
            </a:pPr>
            <a:r>
              <a:rPr lang="en-US" sz="2000" dirty="0">
                <a:latin typeface="Arial" panose="020B0604020202020204" pitchFamily="34" charset="0"/>
                <a:cs typeface="Arial" panose="020B0604020202020204" pitchFamily="34" charset="0"/>
              </a:rPr>
              <a:t>Prevalence of HIV among MSM:	20,6%(2016)</a:t>
            </a:r>
          </a:p>
          <a:p>
            <a:pPr>
              <a:buFont typeface="Wingdings" pitchFamily="2" charset="2"/>
              <a:buChar char="Ø"/>
            </a:pPr>
            <a:endParaRPr lang="en-US" sz="1400" dirty="0">
              <a:latin typeface="Arial" panose="020B0604020202020204" pitchFamily="34" charset="0"/>
              <a:cs typeface="Arial" panose="020B0604020202020204" pitchFamily="34" charset="0"/>
            </a:endParaRPr>
          </a:p>
          <a:p>
            <a:pPr>
              <a:buFont typeface="Wingdings" pitchFamily="2" charset="2"/>
              <a:buChar char="Ø"/>
            </a:pPr>
            <a:r>
              <a:rPr lang="en-US" sz="2000" dirty="0">
                <a:latin typeface="Arial" panose="020B0604020202020204" pitchFamily="34" charset="0"/>
                <a:cs typeface="Arial" panose="020B0604020202020204" pitchFamily="34" charset="0"/>
              </a:rPr>
              <a:t>Prevalence of HIV among  sex workers: 	24,3%(2016)</a:t>
            </a:r>
          </a:p>
          <a:p>
            <a:endParaRPr lang="en-US" sz="1400" dirty="0">
              <a:latin typeface="Arial" panose="020B0604020202020204" pitchFamily="34" charset="0"/>
              <a:cs typeface="Arial" panose="020B0604020202020204" pitchFamily="34" charset="0"/>
            </a:endParaRPr>
          </a:p>
          <a:p>
            <a:pPr>
              <a:buFont typeface="Wingdings" pitchFamily="2" charset="2"/>
              <a:buChar char="Ø"/>
            </a:pPr>
            <a:r>
              <a:rPr lang="en-US" sz="2000" dirty="0">
                <a:latin typeface="Arial" panose="020B0604020202020204" pitchFamily="34" charset="0"/>
                <a:cs typeface="Arial" panose="020B0604020202020204" pitchFamily="34" charset="0"/>
              </a:rPr>
              <a:t>New HIV infections  in  2018 </a:t>
            </a:r>
          </a:p>
          <a:p>
            <a:r>
              <a:rPr lang="en-US" sz="2000" dirty="0">
                <a:latin typeface="Arial" panose="020B0604020202020204" pitchFamily="34" charset="0"/>
                <a:cs typeface="Arial" panose="020B0604020202020204" pitchFamily="34" charset="0"/>
              </a:rPr>
              <a:t>	Adults 15-49 years	 16 784</a:t>
            </a:r>
          </a:p>
          <a:p>
            <a:pPr lvl="2"/>
            <a:r>
              <a:rPr lang="en-US" sz="2000" dirty="0">
                <a:latin typeface="Arial" panose="020B0604020202020204" pitchFamily="34" charset="0"/>
                <a:cs typeface="Arial" panose="020B0604020202020204" pitchFamily="34" charset="0"/>
              </a:rPr>
              <a:t>Youths 15-24 years	    6 834</a:t>
            </a:r>
          </a:p>
          <a:p>
            <a:pPr lvl="2"/>
            <a:endParaRPr lang="en-US" sz="1400" dirty="0">
              <a:latin typeface="Arial" panose="020B0604020202020204" pitchFamily="34" charset="0"/>
              <a:cs typeface="Arial" panose="020B0604020202020204" pitchFamily="34" charset="0"/>
            </a:endParaRPr>
          </a:p>
          <a:p>
            <a:pPr>
              <a:buFont typeface="Wingdings" pitchFamily="2" charset="2"/>
              <a:buChar char="Ø"/>
            </a:pPr>
            <a:r>
              <a:rPr lang="en-US" sz="2000" dirty="0" err="1">
                <a:latin typeface="Arial" panose="020B0604020202020204" pitchFamily="34" charset="0"/>
                <a:cs typeface="Arial" panose="020B0604020202020204" pitchFamily="34" charset="0"/>
              </a:rPr>
              <a:t>Nb</a:t>
            </a:r>
            <a:r>
              <a:rPr lang="en-US" sz="2000" dirty="0">
                <a:latin typeface="Arial" panose="020B0604020202020204" pitchFamily="34" charset="0"/>
                <a:cs typeface="Arial" panose="020B0604020202020204" pitchFamily="34" charset="0"/>
              </a:rPr>
              <a:t> persons on treatment:  284 000 </a:t>
            </a:r>
            <a:r>
              <a:rPr lang="en-US" dirty="0">
                <a:latin typeface="Arial" panose="020B0604020202020204" pitchFamily="34" charset="0"/>
                <a:cs typeface="Arial" panose="020B0604020202020204" pitchFamily="34" charset="0"/>
              </a:rPr>
              <a:t>(2019)</a:t>
            </a:r>
          </a:p>
          <a:p>
            <a:endParaRPr lang="en-US" sz="1400" dirty="0">
              <a:latin typeface="Arial" panose="020B0604020202020204" pitchFamily="34" charset="0"/>
              <a:cs typeface="Arial" panose="020B0604020202020204" pitchFamily="34" charset="0"/>
            </a:endParaRPr>
          </a:p>
          <a:p>
            <a:pPr>
              <a:buFont typeface="Wingdings" pitchFamily="2" charset="2"/>
              <a:buChar char="Ø"/>
            </a:pPr>
            <a:r>
              <a:rPr lang="en-US" sz="2000" dirty="0" err="1">
                <a:latin typeface="Arial" panose="020B0604020202020204" pitchFamily="34" charset="0"/>
                <a:cs typeface="Arial" panose="020B0604020202020204" pitchFamily="34" charset="0"/>
              </a:rPr>
              <a:t>Nb</a:t>
            </a:r>
            <a:r>
              <a:rPr lang="en-US" sz="2000" dirty="0">
                <a:latin typeface="Arial" panose="020B0604020202020204" pitchFamily="34" charset="0"/>
                <a:cs typeface="Arial" panose="020B0604020202020204" pitchFamily="34" charset="0"/>
              </a:rPr>
              <a:t> of annual deaths from AIDS :	17 766 (2018)</a:t>
            </a:r>
          </a:p>
          <a:p>
            <a:pPr>
              <a:buFont typeface="Wingdings" pitchFamily="2" charset="2"/>
              <a:buChar char="Ø"/>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5328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568952" cy="831304"/>
          </a:xfrm>
        </p:spPr>
        <p:txBody>
          <a:bodyPr>
            <a:normAutofit fontScale="90000"/>
          </a:bodyPr>
          <a:lstStyle/>
          <a:p>
            <a:r>
              <a:rPr lang="fr-FR" sz="3100" b="1" dirty="0">
                <a:latin typeface="Arial" panose="020B0604020202020204" pitchFamily="34" charset="0"/>
                <a:cs typeface="Arial" panose="020B0604020202020204" pitchFamily="34" charset="0"/>
              </a:rPr>
              <a:t>INTRODUCTION</a:t>
            </a:r>
            <a:r>
              <a:rPr lang="fr-FR" b="1" dirty="0">
                <a:latin typeface="Arial" panose="020B0604020202020204" pitchFamily="34" charset="0"/>
                <a:cs typeface="Arial" panose="020B0604020202020204" pitchFamily="34" charset="0"/>
              </a:rPr>
              <a:t>/</a:t>
            </a:r>
            <a:r>
              <a:rPr lang="fr-FR" sz="2600" dirty="0">
                <a:solidFill>
                  <a:prstClr val="black"/>
                </a:solidFill>
                <a:latin typeface="Arial" panose="020B0604020202020204" pitchFamily="34" charset="0"/>
                <a:ea typeface="+mn-ea"/>
                <a:cs typeface="Arial" panose="020B0604020202020204" pitchFamily="34" charset="0"/>
              </a:rPr>
              <a:t> </a:t>
            </a:r>
            <a:r>
              <a:rPr lang="fr-FR" sz="2700" dirty="0">
                <a:solidFill>
                  <a:prstClr val="black"/>
                </a:solidFill>
                <a:latin typeface="Arial" panose="020B0604020202020204" pitchFamily="34" charset="0"/>
                <a:ea typeface="+mn-ea"/>
                <a:cs typeface="Arial" panose="020B0604020202020204" pitchFamily="34" charset="0"/>
              </a:rPr>
              <a:t>DOMAINS &amp; RESEARCH STAKEHOLDERS</a:t>
            </a:r>
            <a:endParaRPr lang="fr-FR" sz="31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graphicFrame>
        <p:nvGraphicFramePr>
          <p:cNvPr id="3" name="Tableau 2"/>
          <p:cNvGraphicFramePr>
            <a:graphicFrameLocks noGrp="1"/>
          </p:cNvGraphicFramePr>
          <p:nvPr>
            <p:extLst>
              <p:ext uri="{D42A27DB-BD31-4B8C-83A1-F6EECF244321}">
                <p14:modId xmlns:p14="http://schemas.microsoft.com/office/powerpoint/2010/main" val="79376371"/>
              </p:ext>
            </p:extLst>
          </p:nvPr>
        </p:nvGraphicFramePr>
        <p:xfrm>
          <a:off x="251522" y="1052736"/>
          <a:ext cx="8712967" cy="5407852"/>
        </p:xfrm>
        <a:graphic>
          <a:graphicData uri="http://schemas.openxmlformats.org/drawingml/2006/table">
            <a:tbl>
              <a:tblPr firstRow="1" firstCol="1" bandRow="1">
                <a:tableStyleId>{5C22544A-7EE6-4342-B048-85BDC9FD1C3A}</a:tableStyleId>
              </a:tblPr>
              <a:tblGrid>
                <a:gridCol w="2937602">
                  <a:extLst>
                    <a:ext uri="{9D8B030D-6E8A-4147-A177-3AD203B41FA5}">
                      <a16:colId xmlns:a16="http://schemas.microsoft.com/office/drawing/2014/main" val="20000"/>
                    </a:ext>
                  </a:extLst>
                </a:gridCol>
                <a:gridCol w="2591215">
                  <a:extLst>
                    <a:ext uri="{9D8B030D-6E8A-4147-A177-3AD203B41FA5}">
                      <a16:colId xmlns:a16="http://schemas.microsoft.com/office/drawing/2014/main" val="20001"/>
                    </a:ext>
                  </a:extLst>
                </a:gridCol>
                <a:gridCol w="2104667">
                  <a:extLst>
                    <a:ext uri="{9D8B030D-6E8A-4147-A177-3AD203B41FA5}">
                      <a16:colId xmlns:a16="http://schemas.microsoft.com/office/drawing/2014/main" val="20002"/>
                    </a:ext>
                  </a:extLst>
                </a:gridCol>
                <a:gridCol w="1079483">
                  <a:extLst>
                    <a:ext uri="{9D8B030D-6E8A-4147-A177-3AD203B41FA5}">
                      <a16:colId xmlns:a16="http://schemas.microsoft.com/office/drawing/2014/main" val="20003"/>
                    </a:ext>
                  </a:extLst>
                </a:gridCol>
              </a:tblGrid>
              <a:tr h="198060">
                <a:tc>
                  <a:txBody>
                    <a:bodyPr/>
                    <a:lstStyle/>
                    <a:p>
                      <a:pPr>
                        <a:lnSpc>
                          <a:spcPct val="115000"/>
                        </a:lnSpc>
                        <a:spcAft>
                          <a:spcPts val="0"/>
                        </a:spcAft>
                      </a:pPr>
                      <a:r>
                        <a:rPr lang="en-US" sz="1600">
                          <a:effectLst/>
                        </a:rPr>
                        <a:t>Type</a:t>
                      </a:r>
                      <a:r>
                        <a:rPr lang="en-US" sz="1600" baseline="0">
                          <a:effectLst/>
                        </a:rPr>
                        <a:t> of Research</a:t>
                      </a:r>
                      <a:endParaRPr lang="en-US" sz="16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600">
                          <a:effectLst/>
                        </a:rPr>
                        <a:t>Themes</a:t>
                      </a:r>
                      <a:endParaRPr lang="en-US" sz="16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600">
                          <a:effectLst/>
                        </a:rPr>
                        <a:t>Institutions</a:t>
                      </a:r>
                      <a:endParaRPr lang="en-US" sz="16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600">
                          <a:effectLst/>
                        </a:rPr>
                        <a:t>Periodicity</a:t>
                      </a:r>
                      <a:endParaRPr lang="en-US" sz="1600" dirty="0">
                        <a:effectLst/>
                        <a:latin typeface="Calibri"/>
                        <a:ea typeface="Calibri"/>
                        <a:cs typeface="Times New Roman"/>
                      </a:endParaRPr>
                    </a:p>
                  </a:txBody>
                  <a:tcPr marL="62554" marR="62554" marT="0" marB="0"/>
                </a:tc>
                <a:extLst>
                  <a:ext uri="{0D108BD9-81ED-4DB2-BD59-A6C34878D82A}">
                    <a16:rowId xmlns:a16="http://schemas.microsoft.com/office/drawing/2014/main" val="10000"/>
                  </a:ext>
                </a:extLst>
              </a:tr>
              <a:tr h="330700">
                <a:tc gridSpan="4">
                  <a:txBody>
                    <a:bodyPr/>
                    <a:lstStyle/>
                    <a:p>
                      <a:pPr>
                        <a:lnSpc>
                          <a:spcPct val="115000"/>
                        </a:lnSpc>
                        <a:spcAft>
                          <a:spcPts val="0"/>
                        </a:spcAft>
                      </a:pPr>
                      <a:r>
                        <a:rPr lang="en-US" sz="1600">
                          <a:effectLst/>
                        </a:rPr>
                        <a:t>Epidemiological Surveys</a:t>
                      </a:r>
                      <a:endParaRPr lang="en-US" sz="1600" dirty="0">
                        <a:effectLst/>
                        <a:latin typeface="Calibri"/>
                        <a:ea typeface="Calibri"/>
                        <a:cs typeface="Times New Roman"/>
                      </a:endParaRPr>
                    </a:p>
                  </a:txBody>
                  <a:tcPr marL="62554" marR="62554" marT="0" marB="0">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1"/>
                  </a:ext>
                </a:extLst>
              </a:tr>
              <a:tr h="396119">
                <a:tc rowSpan="4">
                  <a:txBody>
                    <a:bodyPr/>
                    <a:lstStyle/>
                    <a:p>
                      <a:pPr>
                        <a:lnSpc>
                          <a:spcPct val="115000"/>
                        </a:lnSpc>
                        <a:spcAft>
                          <a:spcPts val="0"/>
                        </a:spcAft>
                      </a:pPr>
                      <a:r>
                        <a:rPr lang="en-US" sz="1400">
                          <a:effectLst/>
                        </a:rPr>
                        <a:t>National Surveys</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DHS/CAMPHIA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NACC/MoPH/ /NIS/ICAP</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5 years</a:t>
                      </a:r>
                      <a:endParaRPr lang="en-US" sz="1400" dirty="0">
                        <a:effectLst/>
                        <a:latin typeface="Calibri"/>
                        <a:ea typeface="Calibri"/>
                        <a:cs typeface="Times New Roman"/>
                      </a:endParaRPr>
                    </a:p>
                  </a:txBody>
                  <a:tcPr marL="62554" marR="62554" marT="0" marB="0"/>
                </a:tc>
                <a:extLst>
                  <a:ext uri="{0D108BD9-81ED-4DB2-BD59-A6C34878D82A}">
                    <a16:rowId xmlns:a16="http://schemas.microsoft.com/office/drawing/2014/main" val="10002"/>
                  </a:ext>
                </a:extLst>
              </a:tr>
              <a:tr h="314688">
                <a:tc vMerge="1">
                  <a:txBody>
                    <a:bodyPr/>
                    <a:lstStyle/>
                    <a:p>
                      <a:endParaRPr lang="fr-FR"/>
                    </a:p>
                  </a:txBody>
                  <a:tcPr/>
                </a:tc>
                <a:tc>
                  <a:txBody>
                    <a:bodyPr/>
                    <a:lstStyle/>
                    <a:p>
                      <a:pPr>
                        <a:lnSpc>
                          <a:spcPct val="115000"/>
                        </a:lnSpc>
                        <a:spcAft>
                          <a:spcPts val="0"/>
                        </a:spcAft>
                      </a:pPr>
                      <a:r>
                        <a:rPr lang="en-US" sz="1400">
                          <a:effectLst/>
                        </a:rPr>
                        <a:t>HIV Sentinel Surveillance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NACC / WHO/MoPH</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2 – 3 years</a:t>
                      </a:r>
                      <a:endParaRPr lang="en-US" sz="1400" dirty="0">
                        <a:effectLst/>
                        <a:latin typeface="Calibri"/>
                        <a:ea typeface="Calibri"/>
                        <a:cs typeface="Times New Roman"/>
                      </a:endParaRPr>
                    </a:p>
                  </a:txBody>
                  <a:tcPr marL="62554" marR="62554" marT="0" marB="0"/>
                </a:tc>
                <a:extLst>
                  <a:ext uri="{0D108BD9-81ED-4DB2-BD59-A6C34878D82A}">
                    <a16:rowId xmlns:a16="http://schemas.microsoft.com/office/drawing/2014/main" val="10003"/>
                  </a:ext>
                </a:extLst>
              </a:tr>
              <a:tr h="396119">
                <a:tc vMerge="1">
                  <a:txBody>
                    <a:bodyPr/>
                    <a:lstStyle/>
                    <a:p>
                      <a:endParaRPr lang="fr-FR"/>
                    </a:p>
                  </a:txBody>
                  <a:tcPr/>
                </a:tc>
                <a:tc>
                  <a:txBody>
                    <a:bodyPr/>
                    <a:lstStyle/>
                    <a:p>
                      <a:pPr>
                        <a:lnSpc>
                          <a:spcPct val="115000"/>
                        </a:lnSpc>
                        <a:spcAft>
                          <a:spcPts val="0"/>
                        </a:spcAft>
                      </a:pPr>
                      <a:r>
                        <a:rPr lang="en-US" sz="1400">
                          <a:effectLst/>
                        </a:rPr>
                        <a:t>HIV Surveillance  among key populations (IBBS)</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03 – 4 years</a:t>
                      </a:r>
                      <a:endParaRPr lang="en-US" sz="1400" dirty="0">
                        <a:effectLst/>
                        <a:latin typeface="Calibri"/>
                        <a:ea typeface="Calibri"/>
                        <a:cs typeface="Times New Roman"/>
                      </a:endParaRPr>
                    </a:p>
                  </a:txBody>
                  <a:tcPr marL="62554" marR="62554" marT="0" marB="0"/>
                </a:tc>
                <a:extLst>
                  <a:ext uri="{0D108BD9-81ED-4DB2-BD59-A6C34878D82A}">
                    <a16:rowId xmlns:a16="http://schemas.microsoft.com/office/drawing/2014/main" val="10004"/>
                  </a:ext>
                </a:extLst>
              </a:tr>
              <a:tr h="237353">
                <a:tc vMerge="1">
                  <a:txBody>
                    <a:bodyPr/>
                    <a:lstStyle/>
                    <a:p>
                      <a:endParaRPr lang="fr-FR"/>
                    </a:p>
                  </a:txBody>
                  <a:tcPr/>
                </a:tc>
                <a:tc>
                  <a:txBody>
                    <a:bodyPr/>
                    <a:lstStyle/>
                    <a:p>
                      <a:pPr>
                        <a:lnSpc>
                          <a:spcPct val="115000"/>
                        </a:lnSpc>
                        <a:spcAft>
                          <a:spcPts val="0"/>
                        </a:spcAft>
                      </a:pPr>
                      <a:r>
                        <a:rPr lang="en-US" sz="1400">
                          <a:effectLst/>
                        </a:rPr>
                        <a:t>Surveillance of</a:t>
                      </a:r>
                      <a:r>
                        <a:rPr lang="en-US" sz="1400" baseline="0">
                          <a:effectLst/>
                        </a:rPr>
                        <a:t> HIV resistance</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1 year</a:t>
                      </a:r>
                      <a:endParaRPr lang="en-US" sz="1400" dirty="0">
                        <a:effectLst/>
                        <a:latin typeface="Calibri"/>
                        <a:ea typeface="Calibri"/>
                        <a:cs typeface="Times New Roman"/>
                      </a:endParaRPr>
                    </a:p>
                  </a:txBody>
                  <a:tcPr marL="62554" marR="62554" marT="0" marB="0"/>
                </a:tc>
                <a:extLst>
                  <a:ext uri="{0D108BD9-81ED-4DB2-BD59-A6C34878D82A}">
                    <a16:rowId xmlns:a16="http://schemas.microsoft.com/office/drawing/2014/main" val="10005"/>
                  </a:ext>
                </a:extLst>
              </a:tr>
              <a:tr h="366629">
                <a:tc>
                  <a:txBody>
                    <a:bodyPr/>
                    <a:lstStyle/>
                    <a:p>
                      <a:pPr>
                        <a:lnSpc>
                          <a:spcPct val="115000"/>
                        </a:lnSpc>
                        <a:spcAft>
                          <a:spcPts val="0"/>
                        </a:spcAft>
                      </a:pPr>
                      <a:r>
                        <a:rPr lang="en-US" sz="1600">
                          <a:effectLst/>
                        </a:rPr>
                        <a:t>Other Research</a:t>
                      </a:r>
                      <a:endParaRPr lang="en-US" sz="1600" dirty="0">
                        <a:effectLst/>
                        <a:latin typeface="Calibri"/>
                        <a:ea typeface="Calibri"/>
                        <a:cs typeface="Times New Roman"/>
                      </a:endParaRPr>
                    </a:p>
                  </a:txBody>
                  <a:tcPr marL="62554" marR="62554" marT="0" marB="0">
                    <a:solidFill>
                      <a:srgbClr val="0070C0"/>
                    </a:solidFill>
                  </a:tcPr>
                </a:tc>
                <a:tc>
                  <a:txBody>
                    <a:bodyPr/>
                    <a:lstStyle/>
                    <a:p>
                      <a:pPr>
                        <a:lnSpc>
                          <a:spcPct val="115000"/>
                        </a:lnSpc>
                        <a:spcAft>
                          <a:spcPts val="0"/>
                        </a:spcAft>
                      </a:pPr>
                      <a:r>
                        <a:rPr lang="en-US" sz="1400">
                          <a:effectLst/>
                        </a:rPr>
                        <a:t> </a:t>
                      </a:r>
                      <a:endParaRPr lang="en-US" sz="1400" dirty="0">
                        <a:effectLst/>
                        <a:latin typeface="Calibri"/>
                        <a:ea typeface="Calibri"/>
                        <a:cs typeface="Times New Roman"/>
                      </a:endParaRPr>
                    </a:p>
                  </a:txBody>
                  <a:tcPr marL="62554" marR="62554" marT="0" marB="0">
                    <a:solidFill>
                      <a:srgbClr val="0070C0"/>
                    </a:solidFill>
                  </a:tcPr>
                </a:tc>
                <a:tc>
                  <a:txBody>
                    <a:bodyPr/>
                    <a:lstStyle/>
                    <a:p>
                      <a:pPr>
                        <a:lnSpc>
                          <a:spcPct val="115000"/>
                        </a:lnSpc>
                        <a:spcAft>
                          <a:spcPts val="0"/>
                        </a:spcAft>
                      </a:pPr>
                      <a:r>
                        <a:rPr lang="en-US" sz="1400">
                          <a:effectLst/>
                        </a:rPr>
                        <a:t> </a:t>
                      </a:r>
                      <a:endParaRPr lang="en-US" sz="1400" dirty="0">
                        <a:effectLst/>
                        <a:latin typeface="Calibri"/>
                        <a:ea typeface="Calibri"/>
                        <a:cs typeface="Times New Roman"/>
                      </a:endParaRPr>
                    </a:p>
                  </a:txBody>
                  <a:tcPr marL="62554" marR="62554" marT="0" marB="0">
                    <a:solidFill>
                      <a:srgbClr val="0070C0"/>
                    </a:solidFill>
                  </a:tcPr>
                </a:tc>
                <a:tc>
                  <a:txBody>
                    <a:bodyPr/>
                    <a:lstStyle/>
                    <a:p>
                      <a:pPr>
                        <a:lnSpc>
                          <a:spcPct val="115000"/>
                        </a:lnSpc>
                        <a:spcAft>
                          <a:spcPts val="0"/>
                        </a:spcAft>
                      </a:pPr>
                      <a:r>
                        <a:rPr lang="en-US" sz="1400">
                          <a:effectLst/>
                        </a:rPr>
                        <a:t> </a:t>
                      </a:r>
                      <a:endParaRPr lang="en-US" sz="1400" dirty="0">
                        <a:effectLst/>
                        <a:latin typeface="Calibri"/>
                        <a:ea typeface="Calibri"/>
                        <a:cs typeface="Times New Roman"/>
                      </a:endParaRPr>
                    </a:p>
                  </a:txBody>
                  <a:tcPr marL="62554" marR="62554" marT="0" marB="0">
                    <a:solidFill>
                      <a:srgbClr val="0070C0"/>
                    </a:solidFill>
                  </a:tcPr>
                </a:tc>
                <a:extLst>
                  <a:ext uri="{0D108BD9-81ED-4DB2-BD59-A6C34878D82A}">
                    <a16:rowId xmlns:a16="http://schemas.microsoft.com/office/drawing/2014/main" val="10006"/>
                  </a:ext>
                </a:extLst>
              </a:tr>
              <a:tr h="396119">
                <a:tc>
                  <a:txBody>
                    <a:bodyPr/>
                    <a:lstStyle/>
                    <a:p>
                      <a:pPr>
                        <a:lnSpc>
                          <a:spcPct val="115000"/>
                        </a:lnSpc>
                        <a:spcAft>
                          <a:spcPts val="0"/>
                        </a:spcAft>
                      </a:pPr>
                      <a:r>
                        <a:rPr lang="en-US" sz="1400">
                          <a:effectLst/>
                        </a:rPr>
                        <a:t>Specific Surveys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Behavior among specific  populations</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 </a:t>
                      </a:r>
                      <a:endParaRPr lang="en-US" sz="1400" dirty="0">
                        <a:effectLst/>
                        <a:latin typeface="Calibri"/>
                        <a:ea typeface="Calibri"/>
                        <a:cs typeface="Times New Roman"/>
                      </a:endParaRPr>
                    </a:p>
                  </a:txBody>
                  <a:tcPr marL="62554" marR="62554" marT="0" marB="0"/>
                </a:tc>
                <a:tc>
                  <a:txBody>
                    <a:bodyPr/>
                    <a:lstStyle/>
                    <a:p>
                      <a:pPr algn="ctr">
                        <a:lnSpc>
                          <a:spcPct val="115000"/>
                        </a:lnSpc>
                        <a:spcAft>
                          <a:spcPts val="0"/>
                        </a:spcAft>
                      </a:pPr>
                      <a:r>
                        <a:rPr lang="en-US" sz="1400">
                          <a:effectLst/>
                        </a:rPr>
                        <a:t>-</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07"/>
                  </a:ext>
                </a:extLst>
              </a:tr>
              <a:tr h="301210">
                <a:tc>
                  <a:txBody>
                    <a:bodyPr/>
                    <a:lstStyle/>
                    <a:p>
                      <a:pPr>
                        <a:lnSpc>
                          <a:spcPct val="115000"/>
                        </a:lnSpc>
                        <a:spcAft>
                          <a:spcPts val="0"/>
                        </a:spcAft>
                      </a:pPr>
                      <a:r>
                        <a:rPr lang="en-US" sz="1400">
                          <a:effectLst/>
                        </a:rPr>
                        <a:t>Research on HIV impact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Target</a:t>
                      </a:r>
                      <a:r>
                        <a:rPr lang="en-US" sz="1400" baseline="0">
                          <a:effectLst/>
                        </a:rPr>
                        <a:t> on health personnel and others</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CIRCB</a:t>
                      </a:r>
                      <a:endParaRPr lang="en-US" sz="1400" dirty="0">
                        <a:effectLst/>
                        <a:latin typeface="Calibri"/>
                        <a:ea typeface="Calibri"/>
                        <a:cs typeface="Times New Roman"/>
                      </a:endParaRPr>
                    </a:p>
                  </a:txBody>
                  <a:tcPr marL="62554" marR="62554" marT="0" marB="0"/>
                </a:tc>
                <a:tc>
                  <a:txBody>
                    <a:bodyPr/>
                    <a:lstStyle/>
                    <a:p>
                      <a:pPr algn="ctr">
                        <a:lnSpc>
                          <a:spcPct val="115000"/>
                        </a:lnSpc>
                        <a:spcAft>
                          <a:spcPts val="0"/>
                        </a:spcAft>
                      </a:pPr>
                      <a:r>
                        <a:rPr lang="en-US" sz="1400">
                          <a:effectLst/>
                        </a:rPr>
                        <a:t>-</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08"/>
                  </a:ext>
                </a:extLst>
              </a:tr>
              <a:tr h="396119">
                <a:tc>
                  <a:txBody>
                    <a:bodyPr/>
                    <a:lstStyle/>
                    <a:p>
                      <a:pPr>
                        <a:lnSpc>
                          <a:spcPct val="115000"/>
                        </a:lnSpc>
                        <a:spcAft>
                          <a:spcPts val="0"/>
                        </a:spcAft>
                      </a:pPr>
                      <a:r>
                        <a:rPr lang="en-US" sz="1400">
                          <a:effectLst/>
                        </a:rPr>
                        <a:t>Fundamental</a:t>
                      </a:r>
                      <a:r>
                        <a:rPr lang="en-US" sz="1400" baseline="0">
                          <a:effectLst/>
                        </a:rPr>
                        <a:t>  Research on HIV  drug</a:t>
                      </a:r>
                      <a:r>
                        <a:rPr lang="en-US" sz="1400">
                          <a:effectLst/>
                        </a:rPr>
                        <a:t> resistance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Study of</a:t>
                      </a:r>
                      <a:r>
                        <a:rPr lang="en-US" sz="1400" baseline="0">
                          <a:effectLst/>
                        </a:rPr>
                        <a:t> resistant viral strains</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CIRCB</a:t>
                      </a:r>
                      <a:endParaRPr lang="en-US" sz="1400" dirty="0">
                        <a:effectLst/>
                        <a:latin typeface="Calibri"/>
                        <a:ea typeface="Calibri"/>
                        <a:cs typeface="Times New Roman"/>
                      </a:endParaRPr>
                    </a:p>
                  </a:txBody>
                  <a:tcPr marL="62554" marR="62554" marT="0" marB="0"/>
                </a:tc>
                <a:tc>
                  <a:txBody>
                    <a:bodyPr/>
                    <a:lstStyle/>
                    <a:p>
                      <a:pPr algn="ctr">
                        <a:lnSpc>
                          <a:spcPct val="115000"/>
                        </a:lnSpc>
                        <a:spcAft>
                          <a:spcPts val="0"/>
                        </a:spcAft>
                      </a:pPr>
                      <a:r>
                        <a:rPr lang="en-US" sz="1400">
                          <a:effectLst/>
                        </a:rPr>
                        <a:t>-</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09"/>
                  </a:ext>
                </a:extLst>
              </a:tr>
              <a:tr h="198060">
                <a:tc rowSpan="5">
                  <a:txBody>
                    <a:bodyPr/>
                    <a:lstStyle/>
                    <a:p>
                      <a:pPr>
                        <a:lnSpc>
                          <a:spcPct val="115000"/>
                        </a:lnSpc>
                        <a:spcAft>
                          <a:spcPts val="0"/>
                        </a:spcAft>
                      </a:pPr>
                      <a:r>
                        <a:rPr lang="en-US" sz="1400">
                          <a:effectLst/>
                        </a:rPr>
                        <a:t>Thematic Research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Eg.. Among  disabled persons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ANRS</a:t>
                      </a:r>
                      <a:endParaRPr lang="en-US" sz="1400" dirty="0">
                        <a:effectLst/>
                        <a:latin typeface="Calibri"/>
                        <a:ea typeface="Calibri"/>
                        <a:cs typeface="Times New Roman"/>
                      </a:endParaRPr>
                    </a:p>
                  </a:txBody>
                  <a:tcPr marL="62554" marR="62554" marT="0" marB="0"/>
                </a:tc>
                <a:tc>
                  <a:txBody>
                    <a:bodyPr/>
                    <a:lstStyle/>
                    <a:p>
                      <a:pPr algn="ctr">
                        <a:lnSpc>
                          <a:spcPct val="115000"/>
                        </a:lnSpc>
                        <a:spcAft>
                          <a:spcPts val="0"/>
                        </a:spcAft>
                      </a:pPr>
                      <a:r>
                        <a:rPr lang="en-US" sz="1400">
                          <a:effectLst/>
                        </a:rPr>
                        <a:t>-</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10"/>
                  </a:ext>
                </a:extLst>
              </a:tr>
              <a:tr h="198060">
                <a:tc vMerge="1">
                  <a:txBody>
                    <a:bodyPr/>
                    <a:lstStyle/>
                    <a:p>
                      <a:endParaRPr lang="fr-FR"/>
                    </a:p>
                  </a:txBody>
                  <a:tcPr/>
                </a:tc>
                <a:tc>
                  <a:txBody>
                    <a:bodyPr/>
                    <a:lstStyle/>
                    <a:p>
                      <a:pPr>
                        <a:lnSpc>
                          <a:spcPct val="115000"/>
                        </a:lnSpc>
                        <a:spcAft>
                          <a:spcPts val="0"/>
                        </a:spcAft>
                      </a:pPr>
                      <a:r>
                        <a:rPr lang="en-US" sz="1400">
                          <a:effectLst/>
                        </a:rPr>
                        <a:t>NASA Survey</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latin typeface="+mn-lt"/>
                          <a:ea typeface="+mn-ea"/>
                          <a:cs typeface="+mn-cs"/>
                        </a:rPr>
                        <a:t>CNLS</a:t>
                      </a:r>
                      <a:endParaRPr lang="en-US" sz="1400" dirty="0">
                        <a:effectLst/>
                        <a:latin typeface="Calibri"/>
                        <a:ea typeface="Calibri"/>
                        <a:cs typeface="Times New Roman"/>
                      </a:endParaRPr>
                    </a:p>
                  </a:txBody>
                  <a:tcPr marL="62554" marR="62554" marT="0" marB="0"/>
                </a:tc>
                <a:tc>
                  <a:txBody>
                    <a:bodyPr/>
                    <a:lstStyle/>
                    <a:p>
                      <a:pPr algn="ctr">
                        <a:lnSpc>
                          <a:spcPct val="115000"/>
                        </a:lnSpc>
                        <a:spcAft>
                          <a:spcPts val="0"/>
                        </a:spcAft>
                      </a:pPr>
                      <a:r>
                        <a:rPr lang="en-US" sz="1400">
                          <a:effectLst/>
                        </a:rPr>
                        <a:t>-</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11"/>
                  </a:ext>
                </a:extLst>
              </a:tr>
              <a:tr h="198060">
                <a:tc vMerge="1">
                  <a:txBody>
                    <a:bodyPr/>
                    <a:lstStyle/>
                    <a:p>
                      <a:endParaRPr lang="fr-FR"/>
                    </a:p>
                  </a:txBody>
                  <a:tcPr/>
                </a:tc>
                <a:tc>
                  <a:txBody>
                    <a:bodyPr/>
                    <a:lstStyle/>
                    <a:p>
                      <a:pPr>
                        <a:lnSpc>
                          <a:spcPct val="115000"/>
                        </a:lnSpc>
                        <a:spcAft>
                          <a:spcPts val="0"/>
                        </a:spcAft>
                      </a:pPr>
                      <a:r>
                        <a:rPr lang="en-US" sz="1400">
                          <a:effectLst/>
                        </a:rPr>
                        <a:t>Survey</a:t>
                      </a:r>
                      <a:r>
                        <a:rPr lang="en-US" sz="1400" baseline="0">
                          <a:effectLst/>
                        </a:rPr>
                        <a:t> on unique </a:t>
                      </a:r>
                      <a:r>
                        <a:rPr lang="en-US" sz="1400">
                          <a:effectLst/>
                        </a:rPr>
                        <a:t>code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 </a:t>
                      </a:r>
                      <a:endParaRPr lang="en-US" sz="1400" dirty="0">
                        <a:effectLst/>
                        <a:latin typeface="Calibri"/>
                        <a:ea typeface="Calibri"/>
                        <a:cs typeface="Times New Roman"/>
                      </a:endParaRPr>
                    </a:p>
                  </a:txBody>
                  <a:tcPr marL="62554" marR="62554" marT="0" marB="0"/>
                </a:tc>
                <a:tc>
                  <a:txBody>
                    <a:bodyPr/>
                    <a:lstStyle/>
                    <a:p>
                      <a:pPr algn="ctr">
                        <a:lnSpc>
                          <a:spcPct val="115000"/>
                        </a:lnSpc>
                        <a:spcAft>
                          <a:spcPts val="0"/>
                        </a:spcAft>
                      </a:pPr>
                      <a:r>
                        <a:rPr lang="en-US" sz="1400">
                          <a:effectLst/>
                        </a:rPr>
                        <a:t>-</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12"/>
                  </a:ext>
                </a:extLst>
              </a:tr>
              <a:tr h="396119">
                <a:tc vMerge="1">
                  <a:txBody>
                    <a:bodyPr/>
                    <a:lstStyle/>
                    <a:p>
                      <a:endParaRPr lang="fr-FR"/>
                    </a:p>
                  </a:txBody>
                  <a:tcPr/>
                </a:tc>
                <a:tc>
                  <a:txBody>
                    <a:bodyPr/>
                    <a:lstStyle/>
                    <a:p>
                      <a:pPr>
                        <a:lnSpc>
                          <a:spcPct val="115000"/>
                        </a:lnSpc>
                        <a:spcAft>
                          <a:spcPts val="0"/>
                        </a:spcAft>
                      </a:pPr>
                      <a:r>
                        <a:rPr lang="en-US" sz="1400">
                          <a:effectLst/>
                        </a:rPr>
                        <a:t>Programmatic mapping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CHAMP/USAID JHU</a:t>
                      </a:r>
                      <a:endParaRPr lang="en-US" sz="1400" dirty="0">
                        <a:effectLst/>
                        <a:latin typeface="Calibri"/>
                        <a:ea typeface="Calibri"/>
                        <a:cs typeface="Times New Roman"/>
                      </a:endParaRPr>
                    </a:p>
                  </a:txBody>
                  <a:tcPr marL="62554" marR="62554" marT="0" marB="0"/>
                </a:tc>
                <a:tc>
                  <a:txBody>
                    <a:bodyPr/>
                    <a:lstStyle/>
                    <a:p>
                      <a:pPr algn="ctr">
                        <a:lnSpc>
                          <a:spcPct val="115000"/>
                        </a:lnSpc>
                        <a:spcAft>
                          <a:spcPts val="0"/>
                        </a:spcAft>
                      </a:pPr>
                      <a:r>
                        <a:rPr lang="en-US" sz="1400">
                          <a:effectLst/>
                        </a:rPr>
                        <a:t>-</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13"/>
                  </a:ext>
                </a:extLst>
              </a:tr>
              <a:tr h="198060">
                <a:tc vMerge="1">
                  <a:txBody>
                    <a:bodyPr/>
                    <a:lstStyle/>
                    <a:p>
                      <a:endParaRPr lang="fr-FR"/>
                    </a:p>
                  </a:txBody>
                  <a:tcPr/>
                </a:tc>
                <a:tc>
                  <a:txBody>
                    <a:bodyPr/>
                    <a:lstStyle/>
                    <a:p>
                      <a:pPr>
                        <a:lnSpc>
                          <a:spcPct val="115000"/>
                        </a:lnSpc>
                        <a:spcAft>
                          <a:spcPts val="0"/>
                        </a:spcAft>
                      </a:pPr>
                      <a:r>
                        <a:rPr lang="en-US" sz="1400">
                          <a:effectLst/>
                        </a:rPr>
                        <a:t>PREP</a:t>
                      </a:r>
                      <a:endParaRPr lang="en-US" sz="1400" dirty="0">
                        <a:effectLst/>
                        <a:latin typeface="Calibri"/>
                        <a:ea typeface="Calibri"/>
                        <a:cs typeface="Times New Roman"/>
                      </a:endParaRPr>
                    </a:p>
                  </a:txBody>
                  <a:tcPr marL="62554" marR="62554"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a:effectLst/>
                        </a:rPr>
                        <a:t> </a:t>
                      </a:r>
                      <a:r>
                        <a:rPr kumimoji="0" lang="en-US" sz="1400" b="0" i="0" u="none" strike="noStrike" kern="1200" cap="none" spc="0" normalizeH="0" baseline="0" noProof="0">
                          <a:ln>
                            <a:noFill/>
                          </a:ln>
                          <a:solidFill>
                            <a:prstClr val="black"/>
                          </a:solidFill>
                          <a:effectLst/>
                          <a:uLnTx/>
                          <a:uFillTx/>
                          <a:latin typeface="+mn-lt"/>
                          <a:ea typeface="+mn-ea"/>
                          <a:cs typeface="+mn-cs"/>
                        </a:rPr>
                        <a:t>JHU</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txBody>
                  <a:tcPr marL="62554" marR="62554" marT="0" marB="0"/>
                </a:tc>
                <a:tc>
                  <a:txBody>
                    <a:bodyPr/>
                    <a:lstStyle/>
                    <a:p>
                      <a:pPr algn="ctr">
                        <a:lnSpc>
                          <a:spcPct val="115000"/>
                        </a:lnSpc>
                        <a:spcAft>
                          <a:spcPts val="0"/>
                        </a:spcAft>
                      </a:pPr>
                      <a:r>
                        <a:rPr lang="en-US" sz="1400">
                          <a:effectLst/>
                        </a:rPr>
                        <a:t> </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14"/>
                  </a:ext>
                </a:extLst>
              </a:tr>
              <a:tr h="396119">
                <a:tc>
                  <a:txBody>
                    <a:bodyPr/>
                    <a:lstStyle/>
                    <a:p>
                      <a:pPr>
                        <a:lnSpc>
                          <a:spcPct val="115000"/>
                        </a:lnSpc>
                        <a:spcAft>
                          <a:spcPts val="0"/>
                        </a:spcAft>
                      </a:pPr>
                      <a:r>
                        <a:rPr lang="en-US" sz="1400">
                          <a:effectLst/>
                        </a:rPr>
                        <a:t>Other  Research topics  in universities - Theses</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Miscellanous </a:t>
                      </a:r>
                      <a:endParaRPr lang="en-US" sz="1400" dirty="0">
                        <a:effectLst/>
                        <a:latin typeface="Calibri"/>
                        <a:ea typeface="Calibri"/>
                        <a:cs typeface="Times New Roman"/>
                      </a:endParaRPr>
                    </a:p>
                  </a:txBody>
                  <a:tcPr marL="62554" marR="62554" marT="0" marB="0"/>
                </a:tc>
                <a:tc>
                  <a:txBody>
                    <a:bodyPr/>
                    <a:lstStyle/>
                    <a:p>
                      <a:pPr>
                        <a:lnSpc>
                          <a:spcPct val="115000"/>
                        </a:lnSpc>
                        <a:spcAft>
                          <a:spcPts val="0"/>
                        </a:spcAft>
                      </a:pPr>
                      <a:r>
                        <a:rPr lang="en-US" sz="1400">
                          <a:effectLst/>
                        </a:rPr>
                        <a:t>UNIVERSITIES </a:t>
                      </a:r>
                      <a:endParaRPr lang="en-US" sz="1400" dirty="0">
                        <a:effectLst/>
                        <a:latin typeface="Calibri"/>
                        <a:ea typeface="Calibri"/>
                        <a:cs typeface="Times New Roman"/>
                      </a:endParaRPr>
                    </a:p>
                  </a:txBody>
                  <a:tcPr marL="62554" marR="62554" marT="0" marB="0"/>
                </a:tc>
                <a:tc>
                  <a:txBody>
                    <a:bodyPr/>
                    <a:lstStyle/>
                    <a:p>
                      <a:pPr algn="ctr">
                        <a:lnSpc>
                          <a:spcPct val="115000"/>
                        </a:lnSpc>
                        <a:spcAft>
                          <a:spcPts val="0"/>
                        </a:spcAft>
                      </a:pPr>
                      <a:r>
                        <a:rPr lang="en-US" sz="1400" dirty="0">
                          <a:effectLst/>
                        </a:rPr>
                        <a:t>-</a:t>
                      </a:r>
                      <a:endParaRPr lang="en-US" sz="1400" dirty="0">
                        <a:effectLst/>
                        <a:latin typeface="Calibri"/>
                        <a:ea typeface="Calibri"/>
                        <a:cs typeface="Times New Roman"/>
                      </a:endParaRPr>
                    </a:p>
                  </a:txBody>
                  <a:tcPr marL="62554" marR="62554" marT="0"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47816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b="1" dirty="0">
                <a:solidFill>
                  <a:prstClr val="black"/>
                </a:solidFill>
                <a:latin typeface="Arial" panose="020B0604020202020204" pitchFamily="34" charset="0"/>
                <a:ea typeface="+mn-ea"/>
                <a:cs typeface="Arial" panose="020B0604020202020204" pitchFamily="34" charset="0"/>
              </a:rPr>
              <a:t>USE OF DATA</a:t>
            </a:r>
            <a:endParaRPr lang="fr-FR" sz="48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39552" y="1412776"/>
            <a:ext cx="8136904" cy="5016758"/>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latin typeface="Arial" panose="020B0604020202020204" pitchFamily="34" charset="0"/>
                <a:cs typeface="Arial" panose="020B0604020202020204" pitchFamily="34" charset="0"/>
              </a:rPr>
              <a:t>Reliable Research data (1) </a:t>
            </a:r>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From all this research, much data and a lot of evidence has emerged, especially from operational research</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About 10 years ago, the national HIV program made little or no use of data emerging from research; the credibility of available research reports for decision-making in country was not clear</a:t>
            </a:r>
          </a:p>
          <a:p>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In 2009, the HIV Monitoring and Evaluation Technical Working Group was put to place. This group provides a forum where researchers, faculty members, donors, UN partners, and persons living with or at risk of HIV gather to review research related data for decision making</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All parties involved have research capacity</a:t>
            </a:r>
          </a:p>
        </p:txBody>
      </p:sp>
    </p:spTree>
    <p:extLst>
      <p:ext uri="{BB962C8B-B14F-4D97-AF65-F5344CB8AC3E}">
        <p14:creationId xmlns:p14="http://schemas.microsoft.com/office/powerpoint/2010/main" val="127542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b="1" dirty="0">
                <a:solidFill>
                  <a:prstClr val="black"/>
                </a:solidFill>
                <a:latin typeface="Arial" panose="020B0604020202020204" pitchFamily="34" charset="0"/>
                <a:ea typeface="+mn-ea"/>
                <a:cs typeface="Arial" panose="020B0604020202020204" pitchFamily="34" charset="0"/>
              </a:rPr>
              <a:t>USE OF DATA</a:t>
            </a:r>
            <a:endParaRPr lang="fr-FR" sz="54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39552" y="1412776"/>
            <a:ext cx="8424936" cy="5724644"/>
          </a:xfrm>
          <a:prstGeom prst="rect">
            <a:avLst/>
          </a:prstGeom>
          <a:noFill/>
        </p:spPr>
        <p:txBody>
          <a:bodyPr wrap="square" rtlCol="0">
            <a:spAutoFit/>
          </a:bodyPr>
          <a:lstStyle/>
          <a:p>
            <a:pPr marL="342900" lvl="0" indent="-34290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Reliable research data  (2) </a:t>
            </a:r>
            <a:r>
              <a:rPr lang="en-US" sz="2000" dirty="0">
                <a:solidFill>
                  <a:prstClr val="black"/>
                </a:solidFill>
                <a:latin typeface="Arial" panose="020B0604020202020204" pitchFamily="34" charset="0"/>
                <a:cs typeface="Arial" panose="020B0604020202020204" pitchFamily="34" charset="0"/>
              </a:rPr>
              <a:t>:</a:t>
            </a:r>
          </a:p>
          <a:p>
            <a:endParaRPr lang="en-US" dirty="0">
              <a:solidFill>
                <a:prstClr val="black"/>
              </a:solidFill>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The group aims to validate research proposals and contribute to the implementation, validation and dissemination of research results that can be used for decision making</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By being implicated at every step of the research continuum, the stakeholders confidently accept the results</a:t>
            </a:r>
          </a:p>
          <a:p>
            <a:endParaRPr lang="en-US" dirty="0">
              <a:solidFill>
                <a:prstClr val="black"/>
              </a:solidFill>
            </a:endParaRPr>
          </a:p>
          <a:p>
            <a:pPr marL="342900" lvl="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Furthermore, we submit abstracts and manuscripts of research work to different peer reviewed journals for publication; with the contribution of our partners, particularly Johns Hopkins University</a:t>
            </a:r>
          </a:p>
          <a:p>
            <a:pPr lvl="0"/>
            <a:r>
              <a:rPr lang="en-US" sz="2000" dirty="0">
                <a:solidFill>
                  <a:prstClr val="black"/>
                </a:solidFill>
                <a:latin typeface="Arial" panose="020B0604020202020204" pitchFamily="34" charset="0"/>
                <a:cs typeface="Arial" panose="020B0604020202020204" pitchFamily="34" charset="0"/>
              </a:rPr>
              <a:t>     </a:t>
            </a:r>
          </a:p>
          <a:p>
            <a:pPr lvl="0"/>
            <a:r>
              <a:rPr lang="en-US" sz="2000" dirty="0">
                <a:solidFill>
                  <a:prstClr val="black"/>
                </a:solidFill>
                <a:latin typeface="Arial" panose="020B0604020202020204" pitchFamily="34" charset="0"/>
                <a:cs typeface="Arial" panose="020B0604020202020204" pitchFamily="34" charset="0"/>
              </a:rPr>
              <a:t>Scientific publications being more reliable than even validated reports  </a:t>
            </a: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421970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dirty="0">
                <a:solidFill>
                  <a:prstClr val="black"/>
                </a:solidFill>
                <a:latin typeface="Arial" panose="020B0604020202020204" pitchFamily="34" charset="0"/>
                <a:ea typeface="+mn-ea"/>
                <a:cs typeface="Arial" panose="020B0604020202020204" pitchFamily="34" charset="0"/>
              </a:rPr>
              <a:t>USE OF DATA</a:t>
            </a:r>
            <a:endParaRPr lang="fr-FR" sz="54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467544" y="1124744"/>
            <a:ext cx="8136904" cy="8894743"/>
          </a:xfrm>
          <a:prstGeom prst="rect">
            <a:avLst/>
          </a:prstGeom>
          <a:noFill/>
        </p:spPr>
        <p:txBody>
          <a:bodyPr wrap="square" rtlCol="0">
            <a:spAutoFit/>
          </a:bodyPr>
          <a:lstStyle/>
          <a:p>
            <a:pPr marL="342900" lvl="0" indent="-34290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Place and example of use of research evidence </a:t>
            </a:r>
            <a:endParaRPr lang="en-US" sz="2000" dirty="0">
              <a:solidFill>
                <a:prstClr val="black"/>
              </a:solidFill>
              <a:latin typeface="Arial" panose="020B0604020202020204" pitchFamily="34" charset="0"/>
              <a:cs typeface="Arial" panose="020B0604020202020204" pitchFamily="34" charset="0"/>
            </a:endParaRPr>
          </a:p>
          <a:p>
            <a:endParaRPr lang="en-US" dirty="0">
              <a:solidFill>
                <a:prstClr val="black"/>
              </a:solidFill>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Research results are mainly used during planning in the national HIV program</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For example,  we notice a rejection of MSM status during the implementation of national prevention strategies in Cameroon. This being attributed to witchcraft practices among many other reasons </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The IBBS survey carried out in 2012 allowed us to estimate the size of this population in Cameroon. It was estimated to be up to 28 000 MSM with a very high HIV prevalence (44%)</a:t>
            </a:r>
          </a:p>
          <a:p>
            <a:r>
              <a:rPr lang="en-US" sz="2000" dirty="0">
                <a:solidFill>
                  <a:prstClr val="black"/>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Heavily funded programs were put in place and the MSM were recognized as a key population in the National Strategic Plan(NSP) </a:t>
            </a:r>
          </a:p>
          <a:p>
            <a:pPr marL="342900" indent="-342900">
              <a:buFont typeface="Wingdings" panose="05000000000000000000" pitchFamily="2" charset="2"/>
              <a:buChar char="Ø"/>
            </a:pPr>
            <a:endParaRPr lang="en-US" sz="2000" dirty="0">
              <a:solidFill>
                <a:prstClr val="black"/>
              </a:solidFill>
              <a:latin typeface="Arial" panose="020B0604020202020204" pitchFamily="34" charset="0"/>
              <a:cs typeface="Arial" panose="020B0604020202020204" pitchFamily="34" charset="0"/>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338918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260648"/>
            <a:ext cx="8208912" cy="831304"/>
          </a:xfrm>
        </p:spPr>
        <p:txBody>
          <a:bodyPr>
            <a:normAutofit/>
          </a:bodyPr>
          <a:lstStyle/>
          <a:p>
            <a:r>
              <a:rPr lang="fr-FR" sz="3600" b="1" dirty="0">
                <a:solidFill>
                  <a:prstClr val="black"/>
                </a:solidFill>
                <a:latin typeface="Arial" panose="020B0604020202020204" pitchFamily="34" charset="0"/>
                <a:ea typeface="+mn-ea"/>
                <a:cs typeface="Arial" panose="020B0604020202020204" pitchFamily="34" charset="0"/>
              </a:rPr>
              <a:t>USE OF DATA</a:t>
            </a:r>
            <a:endParaRPr lang="fr-FR" sz="5400" b="1" dirty="0">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50590" y="1124744"/>
            <a:ext cx="8136904" cy="9510296"/>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Place and examples of use of research evidence  </a:t>
            </a:r>
            <a:endParaRPr lang="en-US" sz="2000"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Also, the mapping of sex workers carried out with the assistance of the World Bank in 2017 brought to light vulnerable areas and targeted interventions were implemented</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Recent publications on the vulnerability of sex workers confronted police /uniformed men. Targeted interventions toward sensitization of uniformed men and magistrates were implemented</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Published studies showed that retention of PLHIV on treatment in the national program was very low. This led to recruitment of thousands of psycho–social workers to improve retention in care</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Recent results indicate that resistance to HIV is rising. With this evidence, advocacy and negotiations were undertaken to consider the implementation of HIV resistance testing during routine follow up of patients</a:t>
            </a:r>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079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67544" y="372138"/>
            <a:ext cx="8208912" cy="831304"/>
          </a:xfrm>
        </p:spPr>
        <p:txBody>
          <a:bodyPr>
            <a:normAutofit/>
          </a:bodyPr>
          <a:lstStyle/>
          <a:p>
            <a:r>
              <a:rPr lang="fr-FR" sz="3600" b="1">
                <a:solidFill>
                  <a:prstClr val="black"/>
                </a:solidFill>
                <a:latin typeface="Arial" panose="020B0604020202020204" pitchFamily="34" charset="0"/>
                <a:ea typeface="+mn-ea"/>
                <a:cs typeface="Arial" panose="020B0604020202020204" pitchFamily="34" charset="0"/>
              </a:rPr>
              <a:t>USE OF DATA</a:t>
            </a:r>
            <a:endParaRPr lang="fr-FR" sz="5400" b="1">
              <a:latin typeface="Arial" panose="020B0604020202020204" pitchFamily="34" charset="0"/>
              <a:cs typeface="Arial" panose="020B0604020202020204" pitchFamily="34" charset="0"/>
            </a:endParaRPr>
          </a:p>
        </p:txBody>
      </p:sp>
      <p:pic>
        <p:nvPicPr>
          <p:cNvPr id="13" name="Image 2"/>
          <p:cNvPicPr>
            <a:picLocks noChangeAspect="1" noChangeArrowheads="1"/>
          </p:cNvPicPr>
          <p:nvPr/>
        </p:nvPicPr>
        <p:blipFill>
          <a:blip r:embed="rId2" cstate="print"/>
          <a:srcRect/>
          <a:stretch>
            <a:fillRect/>
          </a:stretch>
        </p:blipFill>
        <p:spPr bwMode="auto">
          <a:xfrm>
            <a:off x="0" y="442665"/>
            <a:ext cx="360040" cy="500062"/>
          </a:xfrm>
          <a:prstGeom prst="rect">
            <a:avLst/>
          </a:prstGeom>
          <a:noFill/>
          <a:ln w="0" algn="in">
            <a:noFill/>
            <a:miter lim="800000"/>
            <a:headEnd/>
            <a:tailEnd/>
          </a:ln>
        </p:spPr>
      </p:pic>
      <p:sp>
        <p:nvSpPr>
          <p:cNvPr id="2" name="ZoneTexte 1"/>
          <p:cNvSpPr txBox="1"/>
          <p:nvPr/>
        </p:nvSpPr>
        <p:spPr>
          <a:xfrm>
            <a:off x="550590" y="1124744"/>
            <a:ext cx="8136904" cy="4616648"/>
          </a:xfrm>
          <a:prstGeom prst="rect">
            <a:avLst/>
          </a:prstGeom>
          <a:noFill/>
        </p:spPr>
        <p:txBody>
          <a:bodyPr wrap="square" rtlCol="0">
            <a:spAutoFit/>
          </a:bodyPr>
          <a:lstStyle/>
          <a:p>
            <a:pPr marL="342900" indent="-34290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Place and examples of use of research evidence  </a:t>
            </a:r>
            <a:endParaRPr lang="en-US" sz="2000"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We now publish a quarterly epidemiological bulletin addressed to stakeholders of the national HIV program. Considering the value and increasing number of research carried out published in peer review international journals</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Research results have also attracted many funders who now assist the country on many research themes and also finance the implementation of interventions</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prstClr val="black"/>
                </a:solidFill>
                <a:latin typeface="Arial" panose="020B0604020202020204" pitchFamily="34" charset="0"/>
                <a:cs typeface="Arial" panose="020B0604020202020204" pitchFamily="34" charset="0"/>
              </a:rPr>
              <a:t>For example the Global Fund provided funds only after being showed scientific evidence</a:t>
            </a: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166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remove"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3000" fill="hold"/>
                                        <p:tgtEl>
                                          <p:spTgt spid="13"/>
                                        </p:tgtEl>
                                        <p:attrNameLst>
                                          <p:attrName>ppt_w</p:attrName>
                                        </p:attrNameLst>
                                      </p:cBhvr>
                                      <p:tavLst>
                                        <p:tav tm="0" fmla="#ppt_w*sin(2.5*pi*$)">
                                          <p:val>
                                            <p:fltVal val="0"/>
                                          </p:val>
                                        </p:tav>
                                        <p:tav tm="100000">
                                          <p:val>
                                            <p:fltVal val="1"/>
                                          </p:val>
                                        </p:tav>
                                      </p:tavLst>
                                    </p:anim>
                                    <p:anim calcmode="lin" valueType="num">
                                      <p:cBhvr>
                                        <p:cTn id="8"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2068</TotalTime>
  <Words>1193</Words>
  <Application>Microsoft Macintosh PowerPoint</Application>
  <PresentationFormat>On-screen Show (4:3)</PresentationFormat>
  <Paragraphs>221</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Franklin Gothic Book</vt:lpstr>
      <vt:lpstr>Perpetua</vt:lpstr>
      <vt:lpstr>Wingdings</vt:lpstr>
      <vt:lpstr>Wingdings 2</vt:lpstr>
      <vt:lpstr>Capitaux</vt:lpstr>
      <vt:lpstr> USE OF RESEARCH  EVIDENCE  IN THE IMPLEMENTATION OF AIDS CONTROL PROGRAMS IN CAMEROON</vt:lpstr>
      <vt:lpstr>AGENDA</vt:lpstr>
      <vt:lpstr>INTRODUCTION / COUNTRY PROFILE</vt:lpstr>
      <vt:lpstr>INTRODUCTION/ DOMAINS &amp; RESEARCH STAKEHOLDERS</vt:lpstr>
      <vt:lpstr>USE OF DATA</vt:lpstr>
      <vt:lpstr>USE OF DATA</vt:lpstr>
      <vt:lpstr>USE OF DATA</vt:lpstr>
      <vt:lpstr>USE OF DATA</vt:lpstr>
      <vt:lpstr>USE OF DATA</vt:lpstr>
      <vt:lpstr>USE OF DATA</vt:lpstr>
      <vt:lpstr>USE OF DATA</vt:lpstr>
      <vt:lpstr>USE OF DATA</vt:lpstr>
      <vt:lpstr>USE OF DATA</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d’accélération de la thérapie antirétrovirale 2016-2017 au Cameroun   Note conceptuelle tb/vih Cameroun</dc:title>
  <dc:creator>pc</dc:creator>
  <cp:lastModifiedBy>Rojo, Elizabeth</cp:lastModifiedBy>
  <cp:revision>203</cp:revision>
  <dcterms:created xsi:type="dcterms:W3CDTF">2015-09-10T08:00:23Z</dcterms:created>
  <dcterms:modified xsi:type="dcterms:W3CDTF">2019-07-22T21:17:09Z</dcterms:modified>
</cp:coreProperties>
</file>